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60" r:id="rId2"/>
    <p:sldId id="262" r:id="rId3"/>
    <p:sldId id="365" r:id="rId4"/>
    <p:sldId id="433" r:id="rId5"/>
    <p:sldId id="415" r:id="rId6"/>
    <p:sldId id="416" r:id="rId7"/>
    <p:sldId id="417" r:id="rId8"/>
    <p:sldId id="418" r:id="rId9"/>
    <p:sldId id="419" r:id="rId10"/>
    <p:sldId id="423" r:id="rId11"/>
    <p:sldId id="421" r:id="rId12"/>
    <p:sldId id="422" r:id="rId13"/>
    <p:sldId id="405" r:id="rId14"/>
    <p:sldId id="406" r:id="rId15"/>
    <p:sldId id="407" r:id="rId16"/>
    <p:sldId id="358" r:id="rId17"/>
    <p:sldId id="361" r:id="rId18"/>
    <p:sldId id="374" r:id="rId19"/>
    <p:sldId id="425" r:id="rId20"/>
    <p:sldId id="409" r:id="rId21"/>
    <p:sldId id="431" r:id="rId22"/>
    <p:sldId id="432" r:id="rId23"/>
    <p:sldId id="426" r:id="rId24"/>
    <p:sldId id="427" r:id="rId25"/>
    <p:sldId id="428" r:id="rId26"/>
    <p:sldId id="430" r:id="rId27"/>
    <p:sldId id="429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336" r:id="rId55"/>
    <p:sldId id="354" r:id="rId56"/>
    <p:sldId id="353" r:id="rId57"/>
  </p:sldIdLst>
  <p:sldSz cx="9144000" cy="5143500" type="screen16x9"/>
  <p:notesSz cx="6858000" cy="9144000"/>
  <p:defaultTextStyle>
    <a:defPPr>
      <a:defRPr lang="en-US"/>
    </a:defPPr>
    <a:lvl1pPr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F4B"/>
    <a:srgbClr val="FFFFFF"/>
    <a:srgbClr val="117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18" autoAdjust="0"/>
  </p:normalViewPr>
  <p:slideViewPr>
    <p:cSldViewPr>
      <p:cViewPr varScale="1">
        <p:scale>
          <a:sx n="107" d="100"/>
          <a:sy n="107" d="100"/>
        </p:scale>
        <p:origin x="114" y="5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92"/>
    </p:cViewPr>
  </p:sorter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877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2931-EB22-46D2-8F98-314D21ECAFBC}" type="datetimeFigureOut">
              <a:rPr lang="en-US" smtClean="0"/>
              <a:pPr/>
              <a:t>10/8/2016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FE9C1-172B-4A9C-B1BA-1705EB0D37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2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0EB63F-D9A2-4B0C-83FB-713BEB9B7D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CEDE9F-F5CB-492F-9181-BCD2C0E5E6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7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E9C1-172B-4A9C-B1BA-1705EB0D37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CB61D-7E55-4054-919B-157F4E501A9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AD97-D7E4-4A1F-9E2B-E7DFED61E2C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7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85900"/>
            <a:ext cx="8229600" cy="30861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B1FBD-FDA2-410D-AEED-B56D3216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6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4" r:id="rId4"/>
    <p:sldLayoutId id="2147483653" r:id="rId5"/>
    <p:sldLayoutId id="2147483652" r:id="rId6"/>
    <p:sldLayoutId id="2147483651" r:id="rId7"/>
    <p:sldLayoutId id="2147483660" r:id="rId8"/>
    <p:sldLayoutId id="2147483661" r:id="rId9"/>
  </p:sldLayoutIdLst>
  <p:hf sldNum="0" hdr="0" ftr="0" dt="0"/>
  <p:txStyles>
    <p:titleStyle>
      <a:lvl1pPr algn="ctr" defTabSz="684213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4572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9144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3716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8288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5588" indent="-255588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625" indent="-212725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images/feature_images/nr_hmp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4175" y="2647950"/>
            <a:ext cx="7997825" cy="2159000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Dr. Anthony Fodor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Associate Professor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Department of Bioinformatics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The University of North Carolina at Charlotte</a:t>
            </a:r>
          </a:p>
          <a:p>
            <a:pPr marL="455613" indent="-455613" algn="ctr">
              <a:spcBef>
                <a:spcPct val="20000"/>
              </a:spcBef>
            </a:pPr>
            <a:endParaRPr lang="en-US" sz="30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104775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2400" dirty="0"/>
              <a:t>   The characterization of gut microbial </a:t>
            </a:r>
            <a:r>
              <a:rPr lang="en-US" sz="2400" dirty="0" err="1"/>
              <a:t>dysbiosis</a:t>
            </a:r>
            <a:r>
              <a:rPr lang="en-US" sz="2400" dirty="0"/>
              <a:t> in animal models and human populations</a:t>
            </a: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3279398"/>
            <a:ext cx="739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We conclude that most variation in the human microbiome is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not well explained 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by … phenotypic metadata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752475"/>
            <a:ext cx="6105525" cy="21240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73" y="22669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96233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3" y="209550"/>
            <a:ext cx="4118267" cy="4814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35" y="379483"/>
            <a:ext cx="4281798" cy="627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327006" y="1177186"/>
            <a:ext cx="423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281281" y="1430838"/>
            <a:ext cx="0" cy="47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24400" y="1900564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9002" y="2277910"/>
            <a:ext cx="342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1779" y="2584798"/>
            <a:ext cx="4704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5305" y="3535211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0537" y="4933950"/>
            <a:ext cx="55210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Falony</a:t>
            </a:r>
            <a:r>
              <a:rPr lang="en-US" sz="1050" dirty="0"/>
              <a:t> et al. Population-level analysis of gut microbiome variation -</a:t>
            </a:r>
            <a:r>
              <a:rPr lang="en-US" sz="1050" i="1" dirty="0"/>
              <a:t>Science </a:t>
            </a:r>
            <a:r>
              <a:rPr lang="en-US" sz="1050" dirty="0"/>
              <a:t> 29 Apr 2016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-19050"/>
            <a:ext cx="867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0573" y="36385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685800" y="1400711"/>
            <a:ext cx="826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transfer of obesity to mice via the microbiota appears replicable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685800" y="2086511"/>
            <a:ext cx="8260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BMI, and apparently all other healthy human covariates, </a:t>
            </a:r>
          </a:p>
          <a:p>
            <a:r>
              <a:rPr lang="en-US" sz="1800" dirty="0"/>
              <a:t>have associations with the microbiota that are very small</a:t>
            </a:r>
          </a:p>
          <a:p>
            <a:endParaRPr lang="en-US" sz="1800" dirty="0"/>
          </a:p>
          <a:p>
            <a:r>
              <a:rPr lang="en-US" sz="1800" dirty="0"/>
              <a:t>Sample sizes in the thousands are appropriate for studies of healthy </a:t>
            </a:r>
          </a:p>
          <a:p>
            <a:r>
              <a:rPr lang="en-US" sz="1800" dirty="0"/>
              <a:t>human variation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9744" y="36195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obesity hypothesis (2016)</a:t>
            </a:r>
          </a:p>
        </p:txBody>
      </p:sp>
    </p:spTree>
    <p:extLst>
      <p:ext uri="{BB962C8B-B14F-4D97-AF65-F5344CB8AC3E}">
        <p14:creationId xmlns:p14="http://schemas.microsoft.com/office/powerpoint/2010/main" val="406873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71292" y="154227"/>
            <a:ext cx="8229600" cy="10287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happens to the microbiome when you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diet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3000" dirty="0"/>
            </a:br>
            <a:endParaRPr lang="en-US" sz="2700" dirty="0"/>
          </a:p>
        </p:txBody>
      </p:sp>
      <p:grpSp>
        <p:nvGrpSpPr>
          <p:cNvPr id="10243" name="Group 146"/>
          <p:cNvGrpSpPr>
            <a:grpSpLocks/>
          </p:cNvGrpSpPr>
          <p:nvPr/>
        </p:nvGrpSpPr>
        <p:grpSpPr bwMode="auto">
          <a:xfrm>
            <a:off x="2057401" y="1428750"/>
            <a:ext cx="4738539" cy="1200150"/>
            <a:chOff x="576" y="14448"/>
            <a:chExt cx="6367" cy="2016"/>
          </a:xfrm>
        </p:grpSpPr>
        <p:grpSp>
          <p:nvGrpSpPr>
            <p:cNvPr id="10245" name="Group 147"/>
            <p:cNvGrpSpPr>
              <a:grpSpLocks/>
            </p:cNvGrpSpPr>
            <p:nvPr/>
          </p:nvGrpSpPr>
          <p:grpSpPr bwMode="auto">
            <a:xfrm>
              <a:off x="624" y="14668"/>
              <a:ext cx="6300" cy="644"/>
              <a:chOff x="624" y="14668"/>
              <a:chExt cx="6300" cy="644"/>
            </a:xfrm>
          </p:grpSpPr>
          <p:grpSp>
            <p:nvGrpSpPr>
              <p:cNvPr id="10266" name="Group 148"/>
              <p:cNvGrpSpPr>
                <a:grpSpLocks/>
              </p:cNvGrpSpPr>
              <p:nvPr/>
            </p:nvGrpSpPr>
            <p:grpSpPr bwMode="auto">
              <a:xfrm>
                <a:off x="768" y="14928"/>
                <a:ext cx="6144" cy="384"/>
                <a:chOff x="1703" y="14928"/>
                <a:chExt cx="3494" cy="57"/>
              </a:xfrm>
            </p:grpSpPr>
            <p:sp>
              <p:nvSpPr>
                <p:cNvPr id="6670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703" y="14928"/>
                  <a:ext cx="1164" cy="57"/>
                </a:xfrm>
                <a:prstGeom prst="rect">
                  <a:avLst/>
                </a:prstGeom>
                <a:solidFill>
                  <a:srgbClr val="C0504D"/>
                </a:solidFill>
                <a:ln w="38100">
                  <a:solidFill>
                    <a:srgbClr val="F2F2F2"/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rgbClr val="622423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975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710" name="Rectangle 150"/>
                <p:cNvSpPr>
                  <a:spLocks noChangeArrowheads="1"/>
                </p:cNvSpPr>
                <p:nvPr/>
              </p:nvSpPr>
              <p:spPr bwMode="auto">
                <a:xfrm>
                  <a:off x="2867" y="14928"/>
                  <a:ext cx="1165" cy="57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rgbClr val="F2F2F2"/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rgbClr val="7F7F7F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975"/>
                </a:p>
              </p:txBody>
            </p:sp>
            <p:sp>
              <p:nvSpPr>
                <p:cNvPr id="66711" name="Rectangle 151"/>
                <p:cNvSpPr>
                  <a:spLocks noChangeArrowheads="1"/>
                </p:cNvSpPr>
                <p:nvPr/>
              </p:nvSpPr>
              <p:spPr bwMode="auto">
                <a:xfrm>
                  <a:off x="4032" y="14928"/>
                  <a:ext cx="1165" cy="57"/>
                </a:xfrm>
                <a:prstGeom prst="rect">
                  <a:avLst/>
                </a:prstGeom>
                <a:solidFill>
                  <a:srgbClr val="3B9F40"/>
                </a:solidFill>
                <a:ln w="38100" algn="ctr">
                  <a:solidFill>
                    <a:srgbClr val="F2F2F2"/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rgbClr val="4E6128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975"/>
                </a:p>
              </p:txBody>
            </p:sp>
          </p:grpSp>
          <p:sp>
            <p:nvSpPr>
              <p:cNvPr id="10267" name="Rectangle 152"/>
              <p:cNvSpPr>
                <a:spLocks noChangeArrowheads="1"/>
              </p:cNvSpPr>
              <p:nvPr/>
            </p:nvSpPr>
            <p:spPr bwMode="auto">
              <a:xfrm>
                <a:off x="1056" y="14980"/>
                <a:ext cx="1070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 dirty="0">
                    <a:solidFill>
                      <a:schemeClr val="bg1"/>
                    </a:solidFill>
                  </a:rPr>
                  <a:t>Baseline 10d</a:t>
                </a:r>
              </a:p>
            </p:txBody>
          </p:sp>
          <p:sp>
            <p:nvSpPr>
              <p:cNvPr id="10268" name="Rectangle 153"/>
              <p:cNvSpPr>
                <a:spLocks noChangeArrowheads="1"/>
              </p:cNvSpPr>
              <p:nvPr/>
            </p:nvSpPr>
            <p:spPr bwMode="auto">
              <a:xfrm>
                <a:off x="2878" y="14972"/>
                <a:ext cx="1554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>
                    <a:solidFill>
                      <a:schemeClr val="bg1"/>
                    </a:solidFill>
                  </a:rPr>
                  <a:t>Depletion up to 42d</a:t>
                </a:r>
              </a:p>
            </p:txBody>
          </p:sp>
          <p:sp>
            <p:nvSpPr>
              <p:cNvPr id="10269" name="Rectangle 154"/>
              <p:cNvSpPr>
                <a:spLocks noChangeArrowheads="1"/>
              </p:cNvSpPr>
              <p:nvPr/>
            </p:nvSpPr>
            <p:spPr bwMode="auto">
              <a:xfrm>
                <a:off x="5186" y="14972"/>
                <a:ext cx="1134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>
                    <a:solidFill>
                      <a:schemeClr val="bg1"/>
                    </a:solidFill>
                  </a:rPr>
                  <a:t>Repletion 10d</a:t>
                </a:r>
              </a:p>
            </p:txBody>
          </p:sp>
          <p:sp>
            <p:nvSpPr>
              <p:cNvPr id="10270" name="Rectangle 155"/>
              <p:cNvSpPr>
                <a:spLocks noChangeArrowheads="1"/>
              </p:cNvSpPr>
              <p:nvPr/>
            </p:nvSpPr>
            <p:spPr bwMode="auto">
              <a:xfrm>
                <a:off x="624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  <p:sp>
            <p:nvSpPr>
              <p:cNvPr id="10271" name="Rectangle 156"/>
              <p:cNvSpPr>
                <a:spLocks noChangeArrowheads="1"/>
              </p:cNvSpPr>
              <p:nvPr/>
            </p:nvSpPr>
            <p:spPr bwMode="auto">
              <a:xfrm>
                <a:off x="2677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  <p:sp>
            <p:nvSpPr>
              <p:cNvPr id="10272" name="Rectangle 157"/>
              <p:cNvSpPr>
                <a:spLocks noChangeArrowheads="1"/>
              </p:cNvSpPr>
              <p:nvPr/>
            </p:nvSpPr>
            <p:spPr bwMode="auto">
              <a:xfrm>
                <a:off x="3733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  <p:sp>
            <p:nvSpPr>
              <p:cNvPr id="10273" name="Rectangle 158"/>
              <p:cNvSpPr>
                <a:spLocks noChangeArrowheads="1"/>
              </p:cNvSpPr>
              <p:nvPr/>
            </p:nvSpPr>
            <p:spPr bwMode="auto">
              <a:xfrm>
                <a:off x="4693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  <p:sp>
            <p:nvSpPr>
              <p:cNvPr id="10274" name="Rectangle 159"/>
              <p:cNvSpPr>
                <a:spLocks noChangeArrowheads="1"/>
              </p:cNvSpPr>
              <p:nvPr/>
            </p:nvSpPr>
            <p:spPr bwMode="auto">
              <a:xfrm>
                <a:off x="5762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  <p:sp>
            <p:nvSpPr>
              <p:cNvPr id="10275" name="Rectangle 160"/>
              <p:cNvSpPr>
                <a:spLocks noChangeArrowheads="1"/>
              </p:cNvSpPr>
              <p:nvPr/>
            </p:nvSpPr>
            <p:spPr bwMode="auto">
              <a:xfrm>
                <a:off x="6707" y="14668"/>
                <a:ext cx="217" cy="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8565" tIns="19284" rIns="38565" bIns="19284">
                <a:spAutoFit/>
              </a:bodyPr>
              <a:lstStyle/>
              <a:p>
                <a:pPr defTabSz="1807369"/>
                <a:r>
                  <a:rPr lang="en-US" sz="975"/>
                  <a:t>V</a:t>
                </a:r>
              </a:p>
            </p:txBody>
          </p:sp>
        </p:grpSp>
        <p:sp>
          <p:nvSpPr>
            <p:cNvPr id="10246" name="Rectangle 161"/>
            <p:cNvSpPr>
              <a:spLocks noChangeArrowheads="1"/>
            </p:cNvSpPr>
            <p:nvPr/>
          </p:nvSpPr>
          <p:spPr bwMode="auto">
            <a:xfrm>
              <a:off x="576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B1</a:t>
              </a:r>
            </a:p>
          </p:txBody>
        </p:sp>
        <p:sp>
          <p:nvSpPr>
            <p:cNvPr id="10247" name="Rectangle 162"/>
            <p:cNvSpPr>
              <a:spLocks noChangeArrowheads="1"/>
            </p:cNvSpPr>
            <p:nvPr/>
          </p:nvSpPr>
          <p:spPr bwMode="auto">
            <a:xfrm>
              <a:off x="2640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B2</a:t>
              </a:r>
            </a:p>
          </p:txBody>
        </p:sp>
        <p:sp>
          <p:nvSpPr>
            <p:cNvPr id="10248" name="Rectangle 163"/>
            <p:cNvSpPr>
              <a:spLocks noChangeArrowheads="1"/>
            </p:cNvSpPr>
            <p:nvPr/>
          </p:nvSpPr>
          <p:spPr bwMode="auto">
            <a:xfrm>
              <a:off x="3648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D1</a:t>
              </a:r>
            </a:p>
          </p:txBody>
        </p:sp>
        <p:sp>
          <p:nvSpPr>
            <p:cNvPr id="10249" name="Rectangle 164"/>
            <p:cNvSpPr>
              <a:spLocks noChangeArrowheads="1"/>
            </p:cNvSpPr>
            <p:nvPr/>
          </p:nvSpPr>
          <p:spPr bwMode="auto">
            <a:xfrm>
              <a:off x="4608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D2</a:t>
              </a:r>
            </a:p>
          </p:txBody>
        </p:sp>
        <p:sp>
          <p:nvSpPr>
            <p:cNvPr id="10250" name="Rectangle 165"/>
            <p:cNvSpPr>
              <a:spLocks noChangeArrowheads="1"/>
            </p:cNvSpPr>
            <p:nvPr/>
          </p:nvSpPr>
          <p:spPr bwMode="auto">
            <a:xfrm>
              <a:off x="5712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R1</a:t>
              </a:r>
            </a:p>
          </p:txBody>
        </p:sp>
        <p:sp>
          <p:nvSpPr>
            <p:cNvPr id="10251" name="Rectangle 166"/>
            <p:cNvSpPr>
              <a:spLocks noChangeArrowheads="1"/>
            </p:cNvSpPr>
            <p:nvPr/>
          </p:nvSpPr>
          <p:spPr bwMode="auto">
            <a:xfrm>
              <a:off x="6625" y="14448"/>
              <a:ext cx="31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b="1"/>
                <a:t>R2</a:t>
              </a:r>
            </a:p>
          </p:txBody>
        </p:sp>
        <p:grpSp>
          <p:nvGrpSpPr>
            <p:cNvPr id="10252" name="Group 167"/>
            <p:cNvGrpSpPr>
              <a:grpSpLocks/>
            </p:cNvGrpSpPr>
            <p:nvPr/>
          </p:nvGrpSpPr>
          <p:grpSpPr bwMode="auto">
            <a:xfrm>
              <a:off x="768" y="15360"/>
              <a:ext cx="6144" cy="672"/>
              <a:chOff x="1703" y="14928"/>
              <a:chExt cx="3494" cy="57"/>
            </a:xfrm>
          </p:grpSpPr>
          <p:sp>
            <p:nvSpPr>
              <p:cNvPr id="66728" name="Rectangle 168"/>
              <p:cNvSpPr>
                <a:spLocks noChangeArrowheads="1"/>
              </p:cNvSpPr>
              <p:nvPr/>
            </p:nvSpPr>
            <p:spPr bwMode="auto">
              <a:xfrm>
                <a:off x="1703" y="14928"/>
                <a:ext cx="1164" cy="57"/>
              </a:xfrm>
              <a:prstGeom prst="rect">
                <a:avLst/>
              </a:prstGeom>
              <a:solidFill>
                <a:srgbClr val="C0504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622423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  <p:sp>
            <p:nvSpPr>
              <p:cNvPr id="66729" name="Rectangle 169"/>
              <p:cNvSpPr>
                <a:spLocks noChangeArrowheads="1"/>
              </p:cNvSpPr>
              <p:nvPr/>
            </p:nvSpPr>
            <p:spPr bwMode="auto">
              <a:xfrm>
                <a:off x="2867" y="14928"/>
                <a:ext cx="1165" cy="57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  <p:sp>
            <p:nvSpPr>
              <p:cNvPr id="66730" name="Rectangle 170"/>
              <p:cNvSpPr>
                <a:spLocks noChangeArrowheads="1"/>
              </p:cNvSpPr>
              <p:nvPr/>
            </p:nvSpPr>
            <p:spPr bwMode="auto">
              <a:xfrm>
                <a:off x="4032" y="14928"/>
                <a:ext cx="1165" cy="57"/>
              </a:xfrm>
              <a:prstGeom prst="rect">
                <a:avLst/>
              </a:prstGeom>
              <a:solidFill>
                <a:srgbClr val="3B9F40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4E6128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</p:grpSp>
        <p:sp>
          <p:nvSpPr>
            <p:cNvPr id="10253" name="Rectangle 171"/>
            <p:cNvSpPr>
              <a:spLocks noChangeArrowheads="1"/>
            </p:cNvSpPr>
            <p:nvPr/>
          </p:nvSpPr>
          <p:spPr bwMode="auto">
            <a:xfrm>
              <a:off x="1193" y="15436"/>
              <a:ext cx="1167" cy="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algn="ctr" defTabSz="1807369"/>
              <a:r>
                <a:rPr lang="en-US" sz="975">
                  <a:solidFill>
                    <a:schemeClr val="bg1"/>
                  </a:solidFill>
                </a:rPr>
                <a:t>550 mg/ 60 kg</a:t>
              </a:r>
            </a:p>
            <a:p>
              <a:pPr algn="ctr" defTabSz="1807369"/>
              <a:r>
                <a:rPr lang="en-US" sz="975">
                  <a:solidFill>
                    <a:schemeClr val="bg1"/>
                  </a:solidFill>
                </a:rPr>
                <a:t>body weight</a:t>
              </a:r>
            </a:p>
          </p:txBody>
        </p:sp>
        <p:sp>
          <p:nvSpPr>
            <p:cNvPr id="10254" name="Rectangle 172"/>
            <p:cNvSpPr>
              <a:spLocks noChangeArrowheads="1"/>
            </p:cNvSpPr>
            <p:nvPr/>
          </p:nvSpPr>
          <p:spPr bwMode="auto">
            <a:xfrm>
              <a:off x="3550" y="15532"/>
              <a:ext cx="477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algn="ctr" defTabSz="1807369"/>
              <a:r>
                <a:rPr lang="en-US" sz="975">
                  <a:solidFill>
                    <a:schemeClr val="bg1"/>
                  </a:solidFill>
                </a:rPr>
                <a:t>0 mg</a:t>
              </a:r>
            </a:p>
          </p:txBody>
        </p:sp>
        <p:sp>
          <p:nvSpPr>
            <p:cNvPr id="10255" name="Rectangle 173"/>
            <p:cNvSpPr>
              <a:spLocks noChangeArrowheads="1"/>
            </p:cNvSpPr>
            <p:nvPr/>
          </p:nvSpPr>
          <p:spPr bwMode="auto">
            <a:xfrm>
              <a:off x="5274" y="15426"/>
              <a:ext cx="1167" cy="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algn="ctr" defTabSz="1807369"/>
              <a:r>
                <a:rPr lang="en-US" sz="975">
                  <a:solidFill>
                    <a:schemeClr val="bg1"/>
                  </a:solidFill>
                </a:rPr>
                <a:t>850 mg/ 60 kg</a:t>
              </a:r>
            </a:p>
            <a:p>
              <a:pPr algn="ctr" defTabSz="1807369"/>
              <a:r>
                <a:rPr lang="en-US" sz="975">
                  <a:solidFill>
                    <a:schemeClr val="bg1"/>
                  </a:solidFill>
                </a:rPr>
                <a:t>body weight</a:t>
              </a:r>
            </a:p>
          </p:txBody>
        </p:sp>
        <p:grpSp>
          <p:nvGrpSpPr>
            <p:cNvPr id="10256" name="Group 174"/>
            <p:cNvGrpSpPr>
              <a:grpSpLocks/>
            </p:cNvGrpSpPr>
            <p:nvPr/>
          </p:nvGrpSpPr>
          <p:grpSpPr bwMode="auto">
            <a:xfrm>
              <a:off x="768" y="16080"/>
              <a:ext cx="6144" cy="384"/>
              <a:chOff x="1703" y="14928"/>
              <a:chExt cx="3494" cy="57"/>
            </a:xfrm>
          </p:grpSpPr>
          <p:sp>
            <p:nvSpPr>
              <p:cNvPr id="66735" name="Rectangle 175"/>
              <p:cNvSpPr>
                <a:spLocks noChangeArrowheads="1"/>
              </p:cNvSpPr>
              <p:nvPr/>
            </p:nvSpPr>
            <p:spPr bwMode="auto">
              <a:xfrm>
                <a:off x="1703" y="14928"/>
                <a:ext cx="1164" cy="57"/>
              </a:xfrm>
              <a:prstGeom prst="rect">
                <a:avLst/>
              </a:prstGeom>
              <a:solidFill>
                <a:srgbClr val="C0504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622423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  <p:sp>
            <p:nvSpPr>
              <p:cNvPr id="66736" name="Rectangle 176"/>
              <p:cNvSpPr>
                <a:spLocks noChangeArrowheads="1"/>
              </p:cNvSpPr>
              <p:nvPr/>
            </p:nvSpPr>
            <p:spPr bwMode="auto">
              <a:xfrm>
                <a:off x="2867" y="14928"/>
                <a:ext cx="1165" cy="57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  <p:sp>
            <p:nvSpPr>
              <p:cNvPr id="66737" name="Rectangle 177"/>
              <p:cNvSpPr>
                <a:spLocks noChangeArrowheads="1"/>
              </p:cNvSpPr>
              <p:nvPr/>
            </p:nvSpPr>
            <p:spPr bwMode="auto">
              <a:xfrm>
                <a:off x="4032" y="14928"/>
                <a:ext cx="1165" cy="57"/>
              </a:xfrm>
              <a:prstGeom prst="rect">
                <a:avLst/>
              </a:prstGeom>
              <a:solidFill>
                <a:srgbClr val="3B9F40"/>
              </a:solidFill>
              <a:ln w="38100" algn="ctr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4E6128">
                    <a:alpha val="50000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975"/>
              </a:p>
            </p:txBody>
          </p:sp>
        </p:grpSp>
        <p:sp>
          <p:nvSpPr>
            <p:cNvPr id="10257" name="Rectangle 178"/>
            <p:cNvSpPr>
              <a:spLocks noChangeArrowheads="1"/>
            </p:cNvSpPr>
            <p:nvPr/>
          </p:nvSpPr>
          <p:spPr bwMode="auto">
            <a:xfrm>
              <a:off x="1269" y="16108"/>
              <a:ext cx="80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>
                  <a:solidFill>
                    <a:schemeClr val="bg1"/>
                  </a:solidFill>
                </a:rPr>
                <a:t>In-patient</a:t>
              </a:r>
            </a:p>
          </p:txBody>
        </p:sp>
        <p:sp>
          <p:nvSpPr>
            <p:cNvPr id="10258" name="Rectangle 179"/>
            <p:cNvSpPr>
              <a:spLocks noChangeArrowheads="1"/>
            </p:cNvSpPr>
            <p:nvPr/>
          </p:nvSpPr>
          <p:spPr bwMode="auto">
            <a:xfrm>
              <a:off x="3288" y="16108"/>
              <a:ext cx="80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>
                  <a:solidFill>
                    <a:schemeClr val="bg1"/>
                  </a:solidFill>
                </a:rPr>
                <a:t>In-patient</a:t>
              </a:r>
            </a:p>
          </p:txBody>
        </p:sp>
        <p:sp>
          <p:nvSpPr>
            <p:cNvPr id="10259" name="Rectangle 180"/>
            <p:cNvSpPr>
              <a:spLocks noChangeArrowheads="1"/>
            </p:cNvSpPr>
            <p:nvPr/>
          </p:nvSpPr>
          <p:spPr bwMode="auto">
            <a:xfrm>
              <a:off x="5351" y="16108"/>
              <a:ext cx="80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8565" tIns="19284" rIns="38565" bIns="19284">
              <a:spAutoFit/>
            </a:bodyPr>
            <a:lstStyle/>
            <a:p>
              <a:pPr defTabSz="1807369"/>
              <a:r>
                <a:rPr lang="en-US" sz="975" dirty="0">
                  <a:solidFill>
                    <a:schemeClr val="bg1"/>
                  </a:solidFill>
                </a:rPr>
                <a:t>In-patient</a:t>
              </a:r>
            </a:p>
          </p:txBody>
        </p:sp>
      </p:grpSp>
      <p:sp>
        <p:nvSpPr>
          <p:cNvPr id="10244" name="Text Box 210"/>
          <p:cNvSpPr txBox="1">
            <a:spLocks noChangeArrowheads="1"/>
          </p:cNvSpPr>
          <p:nvPr/>
        </p:nvSpPr>
        <p:spPr bwMode="auto">
          <a:xfrm>
            <a:off x="2000251" y="3200401"/>
            <a:ext cx="53271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At each timepoint, a fecal sample was collected </a:t>
            </a:r>
          </a:p>
          <a:p>
            <a:r>
              <a:rPr lang="en-US" sz="1800"/>
              <a:t>and microbial DNA was isolated and characterized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9516" y="4917627"/>
            <a:ext cx="1059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Spencer et al, Association between composition of the human gastrointestinal </a:t>
            </a:r>
            <a:r>
              <a:rPr lang="en-US" sz="900" dirty="0" err="1"/>
              <a:t>microbiome</a:t>
            </a:r>
            <a:r>
              <a:rPr lang="en-US" sz="900" dirty="0"/>
              <a:t> and development of fatty liver with </a:t>
            </a:r>
            <a:r>
              <a:rPr lang="en-US" sz="900" dirty="0" err="1"/>
              <a:t>choline</a:t>
            </a:r>
            <a:r>
              <a:rPr lang="en-US" sz="900" dirty="0"/>
              <a:t> deficiency,2011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0573" y="1885950"/>
            <a:ext cx="680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42811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48" name="Object 1028"/>
          <p:cNvGraphicFramePr>
            <a:graphicFrameLocks noChangeAspect="1"/>
          </p:cNvGraphicFramePr>
          <p:nvPr/>
        </p:nvGraphicFramePr>
        <p:xfrm>
          <a:off x="1714500" y="571500"/>
          <a:ext cx="5715000" cy="442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Bitmap Image" r:id="rId4" imgW="7306695" imgH="5657143" progId="PBrush">
                  <p:embed/>
                </p:oleObj>
              </mc:Choice>
              <mc:Fallback>
                <p:oleObj name="Bitmap Image" r:id="rId4" imgW="7306695" imgH="5657143" progId="PBrush">
                  <p:embed/>
                  <p:pic>
                    <p:nvPicPr>
                      <p:cNvPr id="18124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71500"/>
                        <a:ext cx="5715000" cy="442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 Box 1029"/>
          <p:cNvSpPr txBox="1">
            <a:spLocks noChangeArrowheads="1"/>
          </p:cNvSpPr>
          <p:nvPr/>
        </p:nvSpPr>
        <p:spPr bwMode="auto">
          <a:xfrm>
            <a:off x="-754856" y="138113"/>
            <a:ext cx="184731" cy="24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975"/>
          </a:p>
        </p:txBody>
      </p:sp>
      <p:sp>
        <p:nvSpPr>
          <p:cNvPr id="1028" name="Text Box 1030"/>
          <p:cNvSpPr txBox="1">
            <a:spLocks noChangeArrowheads="1"/>
          </p:cNvSpPr>
          <p:nvPr/>
        </p:nvSpPr>
        <p:spPr bwMode="auto">
          <a:xfrm>
            <a:off x="1771650" y="80963"/>
            <a:ext cx="5814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Subjects were exposed to a rigorously controlled diet…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73" y="1885950"/>
            <a:ext cx="680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01085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13" name="Text Box 16"/>
          <p:cNvSpPr txBox="1">
            <a:spLocks noChangeArrowheads="1"/>
          </p:cNvSpPr>
          <p:nvPr/>
        </p:nvSpPr>
        <p:spPr bwMode="auto">
          <a:xfrm>
            <a:off x="1314451" y="4119499"/>
            <a:ext cx="63401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       Cluster into 7,514 Operational Taxonomic Units (OTUs)</a:t>
            </a:r>
          </a:p>
          <a:p>
            <a:r>
              <a:rPr lang="en-US" sz="1800"/>
              <a:t>      in each of which all sequences are at least 97% identical</a:t>
            </a:r>
          </a:p>
        </p:txBody>
      </p:sp>
      <p:sp>
        <p:nvSpPr>
          <p:cNvPr id="157714" name="Line 15"/>
          <p:cNvSpPr>
            <a:spLocks noChangeShapeType="1"/>
          </p:cNvSpPr>
          <p:nvPr/>
        </p:nvSpPr>
        <p:spPr bwMode="auto">
          <a:xfrm>
            <a:off x="4171950" y="3776598"/>
            <a:ext cx="0" cy="2726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975"/>
          </a:p>
        </p:txBody>
      </p:sp>
      <p:sp>
        <p:nvSpPr>
          <p:cNvPr id="157716" name="Text Box 31"/>
          <p:cNvSpPr txBox="1">
            <a:spLocks noChangeArrowheads="1"/>
          </p:cNvSpPr>
          <p:nvPr/>
        </p:nvSpPr>
        <p:spPr bwMode="auto">
          <a:xfrm>
            <a:off x="3539729" y="4699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15 Patients</a:t>
            </a:r>
          </a:p>
        </p:txBody>
      </p:sp>
      <p:grpSp>
        <p:nvGrpSpPr>
          <p:cNvPr id="157717" name="Group 2069"/>
          <p:cNvGrpSpPr>
            <a:grpSpLocks/>
          </p:cNvGrpSpPr>
          <p:nvPr/>
        </p:nvGrpSpPr>
        <p:grpSpPr bwMode="auto">
          <a:xfrm>
            <a:off x="2171701" y="357125"/>
            <a:ext cx="4762500" cy="597694"/>
            <a:chOff x="864" y="584"/>
            <a:chExt cx="4000" cy="502"/>
          </a:xfrm>
        </p:grpSpPr>
        <p:sp>
          <p:nvSpPr>
            <p:cNvPr id="157718" name="Line 32"/>
            <p:cNvSpPr>
              <a:spLocks noChangeShapeType="1"/>
            </p:cNvSpPr>
            <p:nvPr/>
          </p:nvSpPr>
          <p:spPr bwMode="auto">
            <a:xfrm>
              <a:off x="2544" y="584"/>
              <a:ext cx="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57719" name="Text Box 79"/>
            <p:cNvSpPr txBox="1">
              <a:spLocks noChangeArrowheads="1"/>
            </p:cNvSpPr>
            <p:nvPr/>
          </p:nvSpPr>
          <p:spPr bwMode="auto">
            <a:xfrm>
              <a:off x="864" y="776"/>
              <a:ext cx="40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74 DNA samples isolated from fecal samples</a:t>
              </a:r>
            </a:p>
          </p:txBody>
        </p:sp>
      </p:grpSp>
      <p:grpSp>
        <p:nvGrpSpPr>
          <p:cNvPr id="157720" name="Group 2072"/>
          <p:cNvGrpSpPr>
            <a:grpSpLocks/>
          </p:cNvGrpSpPr>
          <p:nvPr/>
        </p:nvGrpSpPr>
        <p:grpSpPr bwMode="auto">
          <a:xfrm>
            <a:off x="1428751" y="919100"/>
            <a:ext cx="6506766" cy="654844"/>
            <a:chOff x="240" y="1056"/>
            <a:chExt cx="5465" cy="550"/>
          </a:xfrm>
        </p:grpSpPr>
        <p:sp>
          <p:nvSpPr>
            <p:cNvPr id="157721" name="Text Box 80"/>
            <p:cNvSpPr txBox="1">
              <a:spLocks noChangeArrowheads="1"/>
            </p:cNvSpPr>
            <p:nvPr/>
          </p:nvSpPr>
          <p:spPr bwMode="auto">
            <a:xfrm>
              <a:off x="240" y="1296"/>
              <a:ext cx="5465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Run on ½ of a 454-FLX LR70 plate using a “barcode” strategy</a:t>
              </a:r>
            </a:p>
          </p:txBody>
        </p:sp>
        <p:sp>
          <p:nvSpPr>
            <p:cNvPr id="157722" name="Line 82"/>
            <p:cNvSpPr>
              <a:spLocks noChangeShapeType="1"/>
            </p:cNvSpPr>
            <p:nvPr/>
          </p:nvSpPr>
          <p:spPr bwMode="auto">
            <a:xfrm>
              <a:off x="2544" y="1056"/>
              <a:ext cx="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975"/>
            </a:p>
          </p:txBody>
        </p:sp>
      </p:grpSp>
      <p:grpSp>
        <p:nvGrpSpPr>
          <p:cNvPr id="157723" name="Group 2075"/>
          <p:cNvGrpSpPr>
            <a:grpSpLocks/>
          </p:cNvGrpSpPr>
          <p:nvPr/>
        </p:nvGrpSpPr>
        <p:grpSpPr bwMode="auto">
          <a:xfrm>
            <a:off x="2686051" y="1547749"/>
            <a:ext cx="3544491" cy="1278732"/>
            <a:chOff x="1296" y="1584"/>
            <a:chExt cx="2977" cy="1074"/>
          </a:xfrm>
        </p:grpSpPr>
        <p:sp>
          <p:nvSpPr>
            <p:cNvPr id="157724" name="Line 90"/>
            <p:cNvSpPr>
              <a:spLocks noChangeShapeType="1"/>
            </p:cNvSpPr>
            <p:nvPr/>
          </p:nvSpPr>
          <p:spPr bwMode="auto">
            <a:xfrm>
              <a:off x="2544" y="1584"/>
              <a:ext cx="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57725" name="Text Box 91"/>
            <p:cNvSpPr txBox="1">
              <a:spLocks noChangeArrowheads="1"/>
            </p:cNvSpPr>
            <p:nvPr/>
          </p:nvSpPr>
          <p:spPr bwMode="auto">
            <a:xfrm>
              <a:off x="1296" y="1883"/>
              <a:ext cx="2977" cy="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213,375  16S rRNA sequences.  </a:t>
              </a:r>
            </a:p>
            <a:p>
              <a:r>
                <a:rPr lang="en-US" sz="1800"/>
                <a:t>Average read length=264 bp.</a:t>
              </a:r>
            </a:p>
            <a:p>
              <a:r>
                <a:rPr lang="en-US" sz="1800"/>
                <a:t>( around $0.03 per sequence)</a:t>
              </a:r>
            </a:p>
          </p:txBody>
        </p:sp>
      </p:grpSp>
      <p:grpSp>
        <p:nvGrpSpPr>
          <p:cNvPr id="157726" name="Group 2078"/>
          <p:cNvGrpSpPr>
            <a:grpSpLocks/>
          </p:cNvGrpSpPr>
          <p:nvPr/>
        </p:nvGrpSpPr>
        <p:grpSpPr bwMode="auto">
          <a:xfrm>
            <a:off x="2494360" y="2827669"/>
            <a:ext cx="4410075" cy="966787"/>
            <a:chOff x="1135" y="2659"/>
            <a:chExt cx="3704" cy="812"/>
          </a:xfrm>
        </p:grpSpPr>
        <p:sp>
          <p:nvSpPr>
            <p:cNvPr id="157727" name="Line 93"/>
            <p:cNvSpPr>
              <a:spLocks noChangeShapeType="1"/>
            </p:cNvSpPr>
            <p:nvPr/>
          </p:nvSpPr>
          <p:spPr bwMode="auto">
            <a:xfrm>
              <a:off x="2544" y="2659"/>
              <a:ext cx="0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57728" name="Text Box 94"/>
            <p:cNvSpPr txBox="1">
              <a:spLocks noChangeArrowheads="1"/>
            </p:cNvSpPr>
            <p:nvPr/>
          </p:nvSpPr>
          <p:spPr bwMode="auto">
            <a:xfrm>
              <a:off x="1135" y="2928"/>
              <a:ext cx="3704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199,186 “usable” sequences </a:t>
              </a:r>
            </a:p>
            <a:p>
              <a:r>
                <a:rPr lang="en-US" sz="1800"/>
                <a:t>(Exactly match 5’-primer; length &gt;200 bp)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19516" y="4917627"/>
            <a:ext cx="1059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Spencer et al, Association between composition of the human gastrointestinal </a:t>
            </a:r>
            <a:r>
              <a:rPr lang="en-US" sz="900" dirty="0" err="1"/>
              <a:t>microbiome</a:t>
            </a:r>
            <a:r>
              <a:rPr lang="en-US" sz="900" dirty="0"/>
              <a:t> and development of fatty liver with </a:t>
            </a:r>
            <a:r>
              <a:rPr lang="en-US" sz="900" dirty="0" err="1"/>
              <a:t>choline</a:t>
            </a:r>
            <a:r>
              <a:rPr lang="en-US" sz="900" dirty="0"/>
              <a:t> deficiency,2011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573" y="1885950"/>
            <a:ext cx="680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406974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98162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gut </a:t>
            </a:r>
            <a:r>
              <a:rPr lang="en-US" dirty="0" err="1">
                <a:solidFill>
                  <a:srgbClr val="FF0000"/>
                </a:solidFill>
              </a:rPr>
              <a:t>microbiome</a:t>
            </a:r>
            <a:r>
              <a:rPr lang="en-US" dirty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90550"/>
            <a:ext cx="7118350" cy="445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4931718"/>
            <a:ext cx="1059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Spencer et al, Association between composition of the human gastrointestinal </a:t>
            </a:r>
            <a:r>
              <a:rPr lang="en-US" sz="900" dirty="0" err="1"/>
              <a:t>microbiome</a:t>
            </a:r>
            <a:r>
              <a:rPr lang="en-US" sz="900" dirty="0"/>
              <a:t> and development of fatty liver with </a:t>
            </a:r>
            <a:r>
              <a:rPr lang="en-US" sz="900" dirty="0" err="1"/>
              <a:t>choline</a:t>
            </a:r>
            <a:r>
              <a:rPr lang="en-US" sz="900" dirty="0"/>
              <a:t> deficiency,2011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-19050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easy it to change a microbiome?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573" y="1885950"/>
            <a:ext cx="680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57163"/>
            <a:ext cx="69723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181749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gut </a:t>
            </a:r>
            <a:r>
              <a:rPr lang="en-US" dirty="0" err="1">
                <a:solidFill>
                  <a:srgbClr val="FF0000"/>
                </a:solidFill>
              </a:rPr>
              <a:t>microbiome</a:t>
            </a:r>
            <a:r>
              <a:rPr lang="en-US" dirty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857750"/>
            <a:ext cx="6339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et.al - Linking Long-Term Dietary Patterns with Gut Microbial </a:t>
            </a:r>
            <a:r>
              <a:rPr lang="en-US" dirty="0" err="1"/>
              <a:t>Enterotypes</a:t>
            </a:r>
            <a:r>
              <a:rPr lang="en-US" dirty="0"/>
              <a:t>, 2011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573" y="1885950"/>
            <a:ext cx="680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of vegans is pretty similar to omnivores…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90550"/>
            <a:ext cx="6654799" cy="451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406185"/>
            <a:ext cx="3886200" cy="5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73" y="2583418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09550"/>
            <a:ext cx="4527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microbiota is </a:t>
            </a:r>
            <a:r>
              <a:rPr lang="en-US" sz="1600" dirty="0">
                <a:solidFill>
                  <a:srgbClr val="FF0000"/>
                </a:solidFill>
              </a:rPr>
              <a:t>hard to change in adults</a:t>
            </a:r>
          </a:p>
          <a:p>
            <a:endParaRPr lang="en-US" sz="1600" dirty="0"/>
          </a:p>
          <a:p>
            <a:r>
              <a:rPr lang="en-US" sz="1600" dirty="0"/>
              <a:t>Can interventions be designed for </a:t>
            </a:r>
            <a:r>
              <a:rPr lang="en-US" sz="1600" dirty="0">
                <a:solidFill>
                  <a:srgbClr val="FF0000"/>
                </a:solidFill>
              </a:rPr>
              <a:t>earlier in life</a:t>
            </a:r>
            <a:r>
              <a:rPr lang="en-US" sz="1600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1150"/>
            <a:ext cx="5010411" cy="2286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573" y="35623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08622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gradFill flip="none" rotWithShape="1">
            <a:gsLst>
              <a:gs pos="0">
                <a:srgbClr val="117843">
                  <a:shade val="30000"/>
                  <a:satMod val="115000"/>
                </a:srgbClr>
              </a:gs>
              <a:gs pos="50000">
                <a:srgbClr val="117843">
                  <a:shade val="67500"/>
                  <a:satMod val="115000"/>
                </a:srgbClr>
              </a:gs>
              <a:gs pos="100000">
                <a:srgbClr val="11784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anchor="ctr"/>
          <a:lstStyle/>
          <a:p>
            <a:pPr algn="ctr" defTabSz="6855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73088" y="-571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Microbes run the world!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638" y="971550"/>
            <a:ext cx="8169275" cy="3097743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as many microbial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cells in our body as human cells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more genes 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 those microbes than human genes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www.genome.gov/images/feature_images/nr_h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819150"/>
            <a:ext cx="2571750" cy="33337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309111" y="3987284"/>
            <a:ext cx="222528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hlinkClick r:id="rId3"/>
              </a:rPr>
              <a:t>http://www.genome.gov/images/feature_images/nr_hmp.jpg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67320"/>
            <a:ext cx="5401802" cy="4619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4173"/>
            <a:ext cx="8648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rat model suggests the presence of sugar in the juvenile diet can have profound results on the microbiota</a:t>
            </a:r>
          </a:p>
        </p:txBody>
      </p:sp>
      <p:sp>
        <p:nvSpPr>
          <p:cNvPr id="9" name="Rectangle 8"/>
          <p:cNvSpPr/>
          <p:nvPr/>
        </p:nvSpPr>
        <p:spPr>
          <a:xfrm>
            <a:off x="-76200" y="4608552"/>
            <a:ext cx="381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</a:rPr>
              <a:t>E.E. Noble, T.M. Hsu, R.B. Jones, </a:t>
            </a:r>
            <a:r>
              <a:rPr lang="en-US" sz="1000" b="1" dirty="0">
                <a:latin typeface="Arial" panose="020B0604020202020204" pitchFamily="34" charset="0"/>
              </a:rPr>
              <a:t>A.A. Fodor</a:t>
            </a:r>
            <a:r>
              <a:rPr lang="en-US" sz="1000" dirty="0">
                <a:latin typeface="Arial" panose="020B0604020202020204" pitchFamily="34" charset="0"/>
              </a:rPr>
              <a:t>, M.I. Goran and S.E. </a:t>
            </a:r>
            <a:r>
              <a:rPr lang="en-US" sz="1000" dirty="0" err="1">
                <a:latin typeface="Arial" panose="020B0604020202020204" pitchFamily="34" charset="0"/>
              </a:rPr>
              <a:t>Kanoski</a:t>
            </a:r>
            <a:r>
              <a:rPr lang="en-US" sz="1000" dirty="0">
                <a:latin typeface="Arial" panose="020B0604020202020204" pitchFamily="34" charset="0"/>
              </a:rPr>
              <a:t>. Early life sugar consumption affects the microbiome in rodents independent of obesity. (Submitted)</a:t>
            </a:r>
            <a:endParaRPr lang="en-US" sz="1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573" y="3943350"/>
            <a:ext cx="118494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69259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45018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“big data” approach to classification problems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3427" y="742950"/>
            <a:ext cx="341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a voter </a:t>
            </a:r>
            <a:r>
              <a:rPr lang="en-US" sz="1400" dirty="0">
                <a:solidFill>
                  <a:srgbClr val="FF0000"/>
                </a:solidFill>
              </a:rPr>
              <a:t>democratic</a:t>
            </a:r>
            <a:r>
              <a:rPr lang="en-US" sz="1400" dirty="0"/>
              <a:t> or </a:t>
            </a:r>
            <a:r>
              <a:rPr lang="en-US" sz="1400" dirty="0">
                <a:solidFill>
                  <a:srgbClr val="FF0000"/>
                </a:solidFill>
              </a:rPr>
              <a:t>republican</a:t>
            </a:r>
            <a:r>
              <a:rPr lang="en-US" sz="1400" dirty="0"/>
              <a:t>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657600" y="514350"/>
            <a:ext cx="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83027" y="150495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5658" y="1120973"/>
            <a:ext cx="2382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Voters with known affiliation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827" y="14287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set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73627" y="1504950"/>
            <a:ext cx="3048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02227" y="1504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227" y="196215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Find features</a:t>
            </a:r>
          </a:p>
          <a:p>
            <a:r>
              <a:rPr lang="en-US" sz="1200" dirty="0"/>
              <a:t>(</a:t>
            </a:r>
            <a:r>
              <a:rPr lang="en-US" sz="1200" dirty="0">
                <a:solidFill>
                  <a:srgbClr val="FF0000"/>
                </a:solidFill>
              </a:rPr>
              <a:t>income, zip code, gender</a:t>
            </a:r>
            <a:r>
              <a:rPr lang="en-US" sz="1200" dirty="0"/>
              <a:t>)</a:t>
            </a:r>
          </a:p>
          <a:p>
            <a:r>
              <a:rPr lang="en-US" sz="1200" dirty="0"/>
              <a:t>that predict affiliation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83027" y="257175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00" y="2949773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statistical 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78427" y="196215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136684" y="3290560"/>
            <a:ext cx="174943" cy="42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0627" y="3714750"/>
            <a:ext cx="22653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predictions on test set</a:t>
            </a:r>
          </a:p>
        </p:txBody>
      </p:sp>
      <p:pic>
        <p:nvPicPr>
          <p:cNvPr id="2052" name="Picture 4" descr="Image result for roc cur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73" y="599436"/>
            <a:ext cx="4191001" cy="3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463081" y="4857750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Image: http://www.sprawls.org/ppmi2/IMGCHAR/1IMCHAR12.gif</a:t>
            </a:r>
          </a:p>
        </p:txBody>
      </p:sp>
    </p:spTree>
    <p:extLst>
      <p:ext uri="{BB962C8B-B14F-4D97-AF65-F5344CB8AC3E}">
        <p14:creationId xmlns:p14="http://schemas.microsoft.com/office/powerpoint/2010/main" val="46218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45018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“big data” approach to classification problems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14350"/>
            <a:ext cx="341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 a sample </a:t>
            </a:r>
            <a:r>
              <a:rPr lang="en-US" sz="1600" dirty="0">
                <a:solidFill>
                  <a:srgbClr val="FF0000"/>
                </a:solidFill>
              </a:rPr>
              <a:t>case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FF0000"/>
                </a:solidFill>
              </a:rPr>
              <a:t>control</a:t>
            </a:r>
            <a:r>
              <a:rPr lang="en-US" sz="1600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57600" y="514350"/>
            <a:ext cx="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083027" y="150495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7405" y="892373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Whole-genome metagenome sequencing</a:t>
            </a:r>
          </a:p>
          <a:p>
            <a:r>
              <a:rPr lang="en-US" sz="1400" dirty="0"/>
              <a:t>on samples with known disease status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827" y="14287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set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73627" y="1504950"/>
            <a:ext cx="3048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02227" y="15049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227" y="1962150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Find features</a:t>
            </a:r>
          </a:p>
          <a:p>
            <a:r>
              <a:rPr lang="en-US" sz="1200" dirty="0"/>
              <a:t>(</a:t>
            </a:r>
            <a:r>
              <a:rPr lang="en-US" sz="1200" dirty="0">
                <a:solidFill>
                  <a:srgbClr val="FF0000"/>
                </a:solidFill>
              </a:rPr>
              <a:t>taxa, genes</a:t>
            </a:r>
            <a:r>
              <a:rPr lang="en-US" sz="1200" dirty="0"/>
              <a:t>)</a:t>
            </a:r>
          </a:p>
          <a:p>
            <a:r>
              <a:rPr lang="en-US" sz="1200" dirty="0"/>
              <a:t>that predict status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83027" y="257175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2949773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statistical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78427" y="196215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36684" y="3290560"/>
            <a:ext cx="174943" cy="42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0627" y="3714750"/>
            <a:ext cx="22653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predictions on test set</a:t>
            </a:r>
          </a:p>
        </p:txBody>
      </p:sp>
      <p:pic>
        <p:nvPicPr>
          <p:cNvPr id="16" name="Picture 4" descr="Image result for roc cur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73" y="599436"/>
            <a:ext cx="4191001" cy="3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3081" y="4857750"/>
            <a:ext cx="3842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Image: http://www.sprawls.org/ppmi2/IMGCHAR/1IMCHAR12.gif</a:t>
            </a:r>
          </a:p>
        </p:txBody>
      </p:sp>
    </p:spTree>
    <p:extLst>
      <p:ext uri="{BB962C8B-B14F-4D97-AF65-F5344CB8AC3E}">
        <p14:creationId xmlns:p14="http://schemas.microsoft.com/office/powerpoint/2010/main" val="210050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57150"/>
            <a:ext cx="904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Whole-metagenome sequencing reveals effect sizes are much larger for </a:t>
            </a:r>
            <a:r>
              <a:rPr lang="en-US" sz="1800" dirty="0">
                <a:solidFill>
                  <a:srgbClr val="FF0000"/>
                </a:solidFill>
              </a:rPr>
              <a:t>other diseases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0573" y="35623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90550"/>
            <a:ext cx="2914650" cy="2838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514350"/>
            <a:ext cx="3172500" cy="4000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50455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Pasolli</a:t>
            </a:r>
            <a:r>
              <a:rPr lang="en-US" sz="1200" dirty="0"/>
              <a:t> et al - Machine Learning Meta-analysis of Large </a:t>
            </a:r>
            <a:r>
              <a:rPr lang="en-US" sz="1200" dirty="0" err="1"/>
              <a:t>Metagenomic</a:t>
            </a:r>
            <a:r>
              <a:rPr lang="en-US" sz="1200" dirty="0"/>
              <a:t> Datasets: Tools and Biological Insights– </a:t>
            </a:r>
            <a:r>
              <a:rPr lang="en-US" sz="1200" dirty="0" err="1"/>
              <a:t>mbio</a:t>
            </a:r>
            <a:r>
              <a:rPr lang="en-US" sz="12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41465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57150"/>
            <a:ext cx="895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Remarkably, and perhaps disturbingly, replicability is maintained </a:t>
            </a:r>
            <a:r>
              <a:rPr lang="en-US" sz="1800" dirty="0">
                <a:solidFill>
                  <a:srgbClr val="FF0000"/>
                </a:solidFill>
              </a:rPr>
              <a:t>across disease states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047750"/>
            <a:ext cx="6838950" cy="1285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481" y="1657350"/>
            <a:ext cx="85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73" y="35623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50455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Pasolli</a:t>
            </a:r>
            <a:r>
              <a:rPr lang="en-US" sz="1200" dirty="0"/>
              <a:t> et al - Machine Learning Meta-analysis of Large </a:t>
            </a:r>
            <a:r>
              <a:rPr lang="en-US" sz="1200" dirty="0" err="1"/>
              <a:t>Metagenomic</a:t>
            </a:r>
            <a:r>
              <a:rPr lang="en-US" sz="1200" dirty="0"/>
              <a:t> Datasets: Tools and Biological Insights– </a:t>
            </a:r>
            <a:r>
              <a:rPr lang="en-US" sz="1200" dirty="0" err="1"/>
              <a:t>mbio</a:t>
            </a:r>
            <a:r>
              <a:rPr lang="en-US" sz="1200" dirty="0"/>
              <a:t>,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3181350"/>
            <a:ext cx="663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All disease states (across studies) have a good deal in common</a:t>
            </a:r>
          </a:p>
          <a:p>
            <a:r>
              <a:rPr lang="en-US" sz="1800" dirty="0"/>
              <a:t>All healthy states (across studies) have a good deal in common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00" y="2724150"/>
            <a:ext cx="8650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With regards to a </a:t>
            </a:r>
            <a:r>
              <a:rPr lang="en-US" sz="1800" dirty="0">
                <a:solidFill>
                  <a:srgbClr val="FF0000"/>
                </a:solidFill>
              </a:rPr>
              <a:t>microbial signature </a:t>
            </a:r>
            <a:r>
              <a:rPr lang="en-US" sz="1800" dirty="0"/>
              <a:t>defined by whole-metagenome sequencing….</a:t>
            </a:r>
          </a:p>
        </p:txBody>
      </p:sp>
    </p:spTree>
    <p:extLst>
      <p:ext uri="{BB962C8B-B14F-4D97-AF65-F5344CB8AC3E}">
        <p14:creationId xmlns:p14="http://schemas.microsoft.com/office/powerpoint/2010/main" val="155100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14240"/>
            <a:ext cx="6181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“Disease” state is heavily confounded with drug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514351"/>
            <a:ext cx="4022422" cy="35814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573" y="31813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670107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Forslund</a:t>
            </a:r>
            <a:r>
              <a:rPr lang="en-US" sz="1200" dirty="0"/>
              <a:t> et al Disentangling type 2 diabetes and metformin treatment signatures in the human gut microbiota– Nature, 2015</a:t>
            </a:r>
          </a:p>
        </p:txBody>
      </p:sp>
    </p:spTree>
    <p:extLst>
      <p:ext uri="{BB962C8B-B14F-4D97-AF65-F5344CB8AC3E}">
        <p14:creationId xmlns:p14="http://schemas.microsoft.com/office/powerpoint/2010/main" val="20182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14240"/>
            <a:ext cx="6752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Proton pump inhibitors</a:t>
            </a:r>
            <a:r>
              <a:rPr lang="en-US" sz="2000" dirty="0"/>
              <a:t> profoundly change the microbiome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367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0573" y="31813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84" y="514350"/>
            <a:ext cx="6324600" cy="4406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773" y="4809351"/>
            <a:ext cx="9079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Imhann</a:t>
            </a:r>
            <a:r>
              <a:rPr lang="en-US" sz="1200" dirty="0"/>
              <a:t> et al–Proton pump inhibitors affect the gut microbiome Gut, 2015</a:t>
            </a:r>
          </a:p>
        </p:txBody>
      </p:sp>
    </p:spTree>
    <p:extLst>
      <p:ext uri="{BB962C8B-B14F-4D97-AF65-F5344CB8AC3E}">
        <p14:creationId xmlns:p14="http://schemas.microsoft.com/office/powerpoint/2010/main" val="78929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679430"/>
            <a:ext cx="90845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Obesity is </a:t>
            </a:r>
            <a:r>
              <a:rPr lang="en-US" sz="1800" dirty="0">
                <a:solidFill>
                  <a:srgbClr val="FF0000"/>
                </a:solidFill>
              </a:rPr>
              <a:t>causally linked</a:t>
            </a:r>
            <a:r>
              <a:rPr lang="en-US" sz="1800" dirty="0"/>
              <a:t> to the microbiota via </a:t>
            </a:r>
            <a:r>
              <a:rPr lang="en-US" sz="1800" dirty="0">
                <a:solidFill>
                  <a:srgbClr val="FF0000"/>
                </a:solidFill>
              </a:rPr>
              <a:t>animal studies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					but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Effect sizes </a:t>
            </a:r>
            <a:r>
              <a:rPr lang="en-US" sz="1800" dirty="0"/>
              <a:t>in adult humans are </a:t>
            </a:r>
            <a:r>
              <a:rPr lang="en-US" sz="1800" dirty="0">
                <a:solidFill>
                  <a:srgbClr val="FF0000"/>
                </a:solidFill>
              </a:rPr>
              <a:t>very small</a:t>
            </a:r>
          </a:p>
          <a:p>
            <a:endParaRPr lang="en-US" sz="1800" dirty="0"/>
          </a:p>
          <a:p>
            <a:r>
              <a:rPr lang="en-US" sz="1800" dirty="0"/>
              <a:t>Human studies need </a:t>
            </a:r>
            <a:r>
              <a:rPr lang="en-US" sz="1800" dirty="0">
                <a:solidFill>
                  <a:srgbClr val="FF0000"/>
                </a:solidFill>
              </a:rPr>
              <a:t>thousands of participants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careful delineation of pharmacology</a:t>
            </a:r>
          </a:p>
          <a:p>
            <a:endParaRPr lang="en-US" sz="1800" dirty="0"/>
          </a:p>
          <a:p>
            <a:r>
              <a:rPr lang="en-US" sz="1800" dirty="0"/>
              <a:t>The adult microbiota is </a:t>
            </a:r>
            <a:r>
              <a:rPr lang="en-US" sz="1800" dirty="0">
                <a:solidFill>
                  <a:srgbClr val="FF0000"/>
                </a:solidFill>
              </a:rPr>
              <a:t>hard to change</a:t>
            </a:r>
            <a:r>
              <a:rPr lang="en-US" sz="1800" dirty="0"/>
              <a:t>, which will complicate interventions.</a:t>
            </a:r>
          </a:p>
          <a:p>
            <a:endParaRPr lang="en-US" sz="1800" dirty="0"/>
          </a:p>
          <a:p>
            <a:r>
              <a:rPr lang="en-US" sz="1800" dirty="0"/>
              <a:t>More </a:t>
            </a:r>
            <a:r>
              <a:rPr lang="en-US" sz="1800" dirty="0">
                <a:solidFill>
                  <a:srgbClr val="FF0000"/>
                </a:solidFill>
              </a:rPr>
              <a:t>intervention studies </a:t>
            </a:r>
            <a:r>
              <a:rPr lang="en-US" sz="1800" dirty="0"/>
              <a:t>are needed in youth.</a:t>
            </a:r>
          </a:p>
        </p:txBody>
      </p:sp>
    </p:spTree>
    <p:extLst>
      <p:ext uri="{BB962C8B-B14F-4D97-AF65-F5344CB8AC3E}">
        <p14:creationId xmlns:p14="http://schemas.microsoft.com/office/powerpoint/2010/main" val="86454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962150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of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defined by one pathogen</a:t>
            </a:r>
          </a:p>
        </p:txBody>
      </p:sp>
    </p:spTree>
    <p:extLst>
      <p:ext uri="{BB962C8B-B14F-4D97-AF65-F5344CB8AC3E}">
        <p14:creationId xmlns:p14="http://schemas.microsoft.com/office/powerpoint/2010/main" val="186673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00151" y="52388"/>
            <a:ext cx="6661547" cy="857250"/>
          </a:xfrm>
        </p:spPr>
        <p:txBody>
          <a:bodyPr/>
          <a:lstStyle/>
          <a:p>
            <a:pPr eaLnBrk="1" hangingPunct="1"/>
            <a:r>
              <a:rPr lang="en-US" i="1" dirty="0">
                <a:latin typeface="Arial"/>
                <a:cs typeface="Arial"/>
              </a:rPr>
              <a:t>Il10</a:t>
            </a:r>
            <a:r>
              <a:rPr lang="en-US" i="1" baseline="30000" dirty="0">
                <a:latin typeface="Arial"/>
                <a:cs typeface="Arial"/>
              </a:rPr>
              <a:t>-\-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Mouse Model</a:t>
            </a:r>
            <a:endParaRPr lang="en-US" i="1" baseline="30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050" y="740669"/>
            <a:ext cx="2651555" cy="1962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1" y="2436755"/>
            <a:ext cx="2608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/>
                <a:cs typeface="Arial"/>
              </a:rPr>
              <a:t>http://</a:t>
            </a:r>
            <a:r>
              <a:rPr lang="en-US" sz="750" dirty="0" err="1">
                <a:latin typeface="Arial"/>
                <a:cs typeface="Arial"/>
              </a:rPr>
              <a:t>en.wikipedia.org</a:t>
            </a:r>
            <a:r>
              <a:rPr lang="en-US" sz="750" dirty="0">
                <a:latin typeface="Arial"/>
                <a:cs typeface="Arial"/>
              </a:rPr>
              <a:t>/wiki/Interleukin_10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1951" y="1164091"/>
            <a:ext cx="3829050" cy="8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75" dirty="0">
                <a:latin typeface="Arial"/>
                <a:cs typeface="Arial"/>
              </a:rPr>
              <a:t>Il10 is an anti-inflammatory cytokine.</a:t>
            </a:r>
            <a:r>
              <a:rPr lang="en-US" sz="975" i="1" dirty="0">
                <a:latin typeface="Arial"/>
                <a:cs typeface="Arial"/>
              </a:rPr>
              <a:t>	</a:t>
            </a:r>
            <a:endParaRPr lang="en-US" sz="975" dirty="0">
              <a:latin typeface="Arial"/>
              <a:cs typeface="Arial"/>
            </a:endParaRP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Inhibits pro inflammatory cytokines</a:t>
            </a: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Acts as an </a:t>
            </a:r>
            <a:r>
              <a:rPr lang="en-US" sz="975" dirty="0" err="1">
                <a:latin typeface="Arial"/>
                <a:cs typeface="Arial"/>
              </a:rPr>
              <a:t>immunoregulator</a:t>
            </a:r>
            <a:r>
              <a:rPr lang="en-US" sz="975" dirty="0">
                <a:latin typeface="Arial"/>
                <a:cs typeface="Arial"/>
              </a:rPr>
              <a:t> in the GI tract.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6904" y="4031392"/>
            <a:ext cx="4660571" cy="2423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i="1" dirty="0">
                <a:latin typeface="Arial"/>
                <a:cs typeface="Arial"/>
              </a:rPr>
              <a:t>Il10</a:t>
            </a:r>
            <a:r>
              <a:rPr lang="en-US" sz="975" i="1" baseline="30000" dirty="0">
                <a:latin typeface="Arial"/>
                <a:cs typeface="Arial"/>
              </a:rPr>
              <a:t>-\- </a:t>
            </a:r>
            <a:r>
              <a:rPr lang="en-US" sz="975" i="1" dirty="0">
                <a:latin typeface="Arial"/>
                <a:cs typeface="Arial"/>
              </a:rPr>
              <a:t> </a:t>
            </a:r>
            <a:r>
              <a:rPr lang="en-US" sz="975" dirty="0">
                <a:latin typeface="Arial"/>
                <a:cs typeface="Arial"/>
              </a:rPr>
              <a:t>mice are prone to inflammation with commensal tolerated by WT mice</a:t>
            </a:r>
            <a:r>
              <a:rPr lang="en-US" sz="975" i="1" dirty="0">
                <a:latin typeface="Arial"/>
                <a:cs typeface="Arial"/>
              </a:rPr>
              <a:t>. </a:t>
            </a:r>
            <a:endParaRPr lang="en-US" sz="975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8425" y="4252785"/>
            <a:ext cx="210506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Knoch</a:t>
            </a:r>
            <a:r>
              <a:rPr lang="en-US" sz="825" dirty="0">
                <a:latin typeface="Arial"/>
                <a:cs typeface="Arial"/>
              </a:rPr>
              <a:t>, B., et al.,</a:t>
            </a:r>
            <a:r>
              <a:rPr lang="en-US" sz="825" dirty="0" err="1">
                <a:latin typeface="Arial"/>
                <a:cs typeface="Arial"/>
              </a:rPr>
              <a:t>Microbiology-Sgm</a:t>
            </a:r>
            <a:r>
              <a:rPr lang="en-US" sz="825" dirty="0">
                <a:latin typeface="Arial"/>
                <a:cs typeface="Arial"/>
              </a:rPr>
              <a:t>, 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7509" y="4411310"/>
            <a:ext cx="6244189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Established model for investigating disease phenotypes associated with inflammation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9723" y="2305735"/>
            <a:ext cx="31355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Lamblin</a:t>
            </a:r>
            <a:r>
              <a:rPr lang="en-US" sz="825" dirty="0">
                <a:latin typeface="Arial"/>
                <a:cs typeface="Arial"/>
              </a:rPr>
              <a:t>, C., et </a:t>
            </a:r>
            <a:r>
              <a:rPr lang="en-US" sz="825" dirty="0" err="1">
                <a:latin typeface="Arial"/>
                <a:cs typeface="Arial"/>
              </a:rPr>
              <a:t>al.,The</a:t>
            </a:r>
            <a:r>
              <a:rPr lang="en-US" sz="825" dirty="0">
                <a:latin typeface="Arial"/>
                <a:cs typeface="Arial"/>
              </a:rPr>
              <a:t> Journal of allergy and clinical immunology, 2001.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09" y="2702819"/>
            <a:ext cx="1990812" cy="133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64381" y="3337698"/>
            <a:ext cx="50366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/>
                <a:cs typeface="Arial"/>
              </a:rPr>
              <a:t>Il10-\-</a:t>
            </a:r>
          </a:p>
        </p:txBody>
      </p:sp>
    </p:spTree>
    <p:extLst>
      <p:ext uri="{BB962C8B-B14F-4D97-AF65-F5344CB8AC3E}">
        <p14:creationId xmlns:p14="http://schemas.microsoft.com/office/powerpoint/2010/main" val="61702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617" y="438151"/>
            <a:ext cx="3356033" cy="4515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0092" y="4955858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3250" y="209550"/>
            <a:ext cx="32004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TextBox 4"/>
          <p:cNvSpPr txBox="1"/>
          <p:nvPr/>
        </p:nvSpPr>
        <p:spPr>
          <a:xfrm>
            <a:off x="1828801" y="-19050"/>
            <a:ext cx="544411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hypothesis” is central to our thinking about the role of the </a:t>
            </a:r>
          </a:p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     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 human health</a:t>
            </a:r>
          </a:p>
        </p:txBody>
      </p:sp>
    </p:spTree>
    <p:extLst>
      <p:ext uri="{BB962C8B-B14F-4D97-AF65-F5344CB8AC3E}">
        <p14:creationId xmlns:p14="http://schemas.microsoft.com/office/powerpoint/2010/main" val="251677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94551"/>
            <a:ext cx="5618884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38041" y="4809351"/>
            <a:ext cx="165462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4450" y="114300"/>
            <a:ext cx="6625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59531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0" y="171450"/>
            <a:ext cx="5550694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0200" y="2443163"/>
            <a:ext cx="149752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atin typeface="Arial" pitchFamily="34" charset="0"/>
                <a:cs typeface="Arial" pitchFamily="34" charset="0"/>
              </a:rPr>
              <a:t>Clinical </a:t>
            </a:r>
            <a:r>
              <a:rPr lang="en-US" sz="975" i="1" dirty="0">
                <a:latin typeface="Arial" pitchFamily="34" charset="0"/>
                <a:cs typeface="Arial" pitchFamily="34" charset="0"/>
              </a:rPr>
              <a:t>E. coli 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isolates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change cell morphology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350" y="3657601"/>
            <a:ext cx="16417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latin typeface="Arial" pitchFamily="34" charset="0"/>
                <a:cs typeface="Arial" pitchFamily="34" charset="0"/>
              </a:rPr>
              <a:t>This activity is dependent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on the </a:t>
            </a:r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 island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that encodes machinery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polyketide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non-ribosomal polypeptide</a:t>
            </a:r>
          </a:p>
          <a:p>
            <a:r>
              <a:rPr lang="en-US" sz="975" dirty="0">
                <a:latin typeface="Arial" pitchFamily="34" charset="0"/>
                <a:cs typeface="Arial" pitchFamily="34" charset="0"/>
              </a:rPr>
              <a:t>synthesis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6151" y="2057401"/>
            <a:ext cx="4193381" cy="142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9050" y="3620860"/>
            <a:ext cx="4000500" cy="14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981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0" y="8751"/>
            <a:ext cx="67346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28651"/>
            <a:ext cx="5179219" cy="173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0" y="2457450"/>
            <a:ext cx="514296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005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74088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1842953"/>
            <a:ext cx="359187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28901" y="2928804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80499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1842953"/>
            <a:ext cx="359187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628901" y="2928804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0344" y="364332"/>
            <a:ext cx="4279106" cy="140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6050" y="3600450"/>
            <a:ext cx="3836194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1" y="4343401"/>
            <a:ext cx="3736181" cy="5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1622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850" y="86752"/>
            <a:ext cx="5644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sz="16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oncogenic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potential of PKS appears to be reproducible 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in a HCT116 cell/ nude mouse system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817483"/>
            <a:ext cx="4914900" cy="163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1427290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151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151" y="262555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0151" y="308610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0151" y="34861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2014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550" y="2628900"/>
            <a:ext cx="5784679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7162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15" y="86317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itle 1"/>
          <p:cNvSpPr txBox="1">
            <a:spLocks/>
          </p:cNvSpPr>
          <p:nvPr/>
        </p:nvSpPr>
        <p:spPr>
          <a:xfrm>
            <a:off x="457200" y="34528"/>
            <a:ext cx="8229600" cy="536972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Arial"/>
                <a:ea typeface="+mj-ea"/>
                <a:cs typeface="Arial"/>
              </a:rPr>
              <a:t>How does the </a:t>
            </a:r>
            <a:r>
              <a:rPr lang="en-US" sz="2000" dirty="0" err="1">
                <a:latin typeface="Arial"/>
                <a:ea typeface="+mj-ea"/>
                <a:cs typeface="Arial"/>
              </a:rPr>
              <a:t>microbiome</a:t>
            </a:r>
            <a:r>
              <a:rPr lang="en-US" sz="2000" dirty="0">
                <a:latin typeface="Arial"/>
                <a:ea typeface="+mj-ea"/>
                <a:cs typeface="Arial"/>
              </a:rPr>
              <a:t> change over time in WT and inflamed animals?</a:t>
            </a:r>
          </a:p>
        </p:txBody>
      </p:sp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92" y="86317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1396091" y="79916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636060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46352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269001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17739" y="79915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64760" y="556785"/>
            <a:ext cx="10729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6 WT cages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24 mice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65526" y="590037"/>
            <a:ext cx="11897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5 </a:t>
            </a:r>
            <a:r>
              <a:rPr lang="en-US" i="1" dirty="0">
                <a:latin typeface="Arial"/>
                <a:cs typeface="Arial"/>
              </a:rPr>
              <a:t>Il10</a:t>
            </a:r>
            <a:r>
              <a:rPr lang="en-US" i="1" baseline="30000" dirty="0">
                <a:latin typeface="Arial"/>
                <a:cs typeface="Arial"/>
              </a:rPr>
              <a:t>-\-</a:t>
            </a:r>
            <a:r>
              <a:rPr lang="en-US" dirty="0">
                <a:latin typeface="Arial"/>
                <a:cs typeface="Arial"/>
              </a:rPr>
              <a:t> cages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17 mice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678004" y="2316901"/>
            <a:ext cx="42803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Illumina</a:t>
            </a:r>
            <a:r>
              <a:rPr lang="en-US" dirty="0">
                <a:latin typeface="Arial"/>
                <a:cs typeface="Arial"/>
              </a:rPr>
              <a:t> 16 V6 paired end sequencing of fecal samples.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Collected at 2, 12 and 20 weeks.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2x coverage by merging reads.</a:t>
            </a:r>
          </a:p>
        </p:txBody>
      </p:sp>
      <p:sp>
        <p:nvSpPr>
          <p:cNvPr id="119" name="Down Arrow 118"/>
          <p:cNvSpPr/>
          <p:nvPr/>
        </p:nvSpPr>
        <p:spPr>
          <a:xfrm>
            <a:off x="2625811" y="1930752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own Arrow 119"/>
          <p:cNvSpPr/>
          <p:nvPr/>
        </p:nvSpPr>
        <p:spPr>
          <a:xfrm>
            <a:off x="5902894" y="1930752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3457075" y="3490791"/>
            <a:ext cx="1697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 into OTUs</a:t>
            </a:r>
          </a:p>
        </p:txBody>
      </p:sp>
      <p:sp>
        <p:nvSpPr>
          <p:cNvPr id="122" name="Down Arrow 121"/>
          <p:cNvSpPr/>
          <p:nvPr/>
        </p:nvSpPr>
        <p:spPr>
          <a:xfrm>
            <a:off x="4281616" y="3059336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0"/>
          <p:cNvSpPr txBox="1">
            <a:spLocks noChangeArrowheads="1"/>
          </p:cNvSpPr>
          <p:nvPr/>
        </p:nvSpPr>
        <p:spPr bwMode="auto">
          <a:xfrm>
            <a:off x="1575563" y="4137149"/>
            <a:ext cx="2441695" cy="64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Bray-Curtis distances 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PcOA (Mothur)</a:t>
            </a:r>
          </a:p>
        </p:txBody>
      </p:sp>
      <p:sp>
        <p:nvSpPr>
          <p:cNvPr id="124" name="TextBox 11"/>
          <p:cNvSpPr txBox="1">
            <a:spLocks noChangeArrowheads="1"/>
          </p:cNvSpPr>
          <p:nvPr/>
        </p:nvSpPr>
        <p:spPr bwMode="auto">
          <a:xfrm>
            <a:off x="4847300" y="4137108"/>
            <a:ext cx="3762568" cy="64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Mapped via blast to Silva database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Taxonomy assignment (RDP)</a:t>
            </a:r>
          </a:p>
        </p:txBody>
      </p:sp>
      <p:sp>
        <p:nvSpPr>
          <p:cNvPr id="125" name="Down Arrow 124"/>
          <p:cNvSpPr/>
          <p:nvPr/>
        </p:nvSpPr>
        <p:spPr>
          <a:xfrm rot="1675145">
            <a:off x="3984583" y="3767791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own Arrow 125"/>
          <p:cNvSpPr/>
          <p:nvPr/>
        </p:nvSpPr>
        <p:spPr>
          <a:xfrm rot="19853860">
            <a:off x="4513833" y="3767497"/>
            <a:ext cx="322649" cy="386150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66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43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1392042" y="1333069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/>
          <p:nvPr/>
        </p:nvCxnSpPr>
        <p:spPr>
          <a:xfrm>
            <a:off x="1632011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942303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264952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513690" y="1333068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85" y="86318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62" y="86318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Rectangle 135"/>
          <p:cNvSpPr/>
          <p:nvPr/>
        </p:nvSpPr>
        <p:spPr>
          <a:xfrm>
            <a:off x="2816661" y="79916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3056630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3366922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689571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38309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36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1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13" y="1397089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/>
          <p:cNvSpPr/>
          <p:nvPr/>
        </p:nvSpPr>
        <p:spPr>
          <a:xfrm>
            <a:off x="2812612" y="133307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3052581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362873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685522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3934260" y="1333069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66" y="86318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1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3" y="86318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149"/>
          <p:cNvSpPr/>
          <p:nvPr/>
        </p:nvSpPr>
        <p:spPr>
          <a:xfrm>
            <a:off x="4672142" y="799161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4912111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222403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5545052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793790" y="79916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17" y="139709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1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094" y="1397090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Rectangle 156"/>
          <p:cNvSpPr/>
          <p:nvPr/>
        </p:nvSpPr>
        <p:spPr>
          <a:xfrm>
            <a:off x="4668093" y="1333070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4908062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218354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41003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89741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36" y="863182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Picture 1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13" y="863182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163"/>
          <p:cNvSpPr/>
          <p:nvPr/>
        </p:nvSpPr>
        <p:spPr>
          <a:xfrm>
            <a:off x="6092712" y="799162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>
            <a:off x="6332681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642973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965622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7214360" y="799161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87" y="139709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1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664" y="1397091"/>
            <a:ext cx="804680" cy="40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6088663" y="1333071"/>
            <a:ext cx="1376862" cy="4836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6328632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638924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961573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7210311" y="1333070"/>
            <a:ext cx="0" cy="4836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560514" y="2316902"/>
            <a:ext cx="5881001" cy="7424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3219624" y="3445486"/>
            <a:ext cx="2389131" cy="3223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al; Nature Communications; 2014</a:t>
            </a:r>
          </a:p>
        </p:txBody>
      </p:sp>
    </p:spTree>
    <p:extLst>
      <p:ext uri="{BB962C8B-B14F-4D97-AF65-F5344CB8AC3E}">
        <p14:creationId xmlns:p14="http://schemas.microsoft.com/office/powerpoint/2010/main" val="3599612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8150"/>
            <a:ext cx="5410200" cy="411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2134" y="76200"/>
            <a:ext cx="881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 and inflammation are essential elements in structuring the microbial community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9909" y="6477000"/>
            <a:ext cx="423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al; Nature Communications; 2014</a:t>
            </a:r>
          </a:p>
        </p:txBody>
      </p:sp>
    </p:spTree>
    <p:extLst>
      <p:ext uri="{BB962C8B-B14F-4D97-AF65-F5344CB8AC3E}">
        <p14:creationId xmlns:p14="http://schemas.microsoft.com/office/powerpoint/2010/main" val="63361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85750"/>
            <a:ext cx="38250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interferes with normal succession…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al; Nature Communications; 2014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514350"/>
            <a:ext cx="4343400" cy="419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990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701" y="2110085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Case study: obesity</a:t>
            </a:r>
          </a:p>
        </p:txBody>
      </p:sp>
    </p:spTree>
    <p:extLst>
      <p:ext uri="{BB962C8B-B14F-4D97-AF65-F5344CB8AC3E}">
        <p14:creationId xmlns:p14="http://schemas.microsoft.com/office/powerpoint/2010/main" val="417819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71450"/>
            <a:ext cx="58288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is selected against over time, but is always higher in inflamed animals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910" y="4857750"/>
            <a:ext cx="3352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al; Nature Communications; 2014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66750"/>
            <a:ext cx="425767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7275" y="742950"/>
            <a:ext cx="42005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5276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1" y="171450"/>
            <a:ext cx="61750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Proteobacteria</a:t>
            </a:r>
            <a:r>
              <a:rPr lang="en-US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selected against over time can be seen in human samples as well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38150"/>
            <a:ext cx="36861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095750"/>
            <a:ext cx="5143500" cy="84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75" y="1549078"/>
            <a:ext cx="8162925" cy="247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751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57150"/>
            <a:ext cx="66143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interfering with normal succession is an emergent theme in the literature..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733550"/>
            <a:ext cx="3505200" cy="214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5366"/>
            <a:ext cx="6477000" cy="157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14550"/>
            <a:ext cx="5638800" cy="146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1937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861" y="1504950"/>
            <a:ext cx="367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Does Westernization promote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0845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33350"/>
            <a:ext cx="77972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related hypothesis to the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hypothesis: the “lost microbiome” hypothesis.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modern Westernized microbiome is part of what contributes to disease.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 have lost beneficial bugs which we had evolved with and not have less helpful bugs…</a:t>
            </a:r>
          </a:p>
        </p:txBody>
      </p:sp>
      <p:pic>
        <p:nvPicPr>
          <p:cNvPr id="1026" name="Picture 2" descr="Dances with Wolves (1990) Po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81150"/>
            <a:ext cx="20383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 (2009)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629632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57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62113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Certainly, non-Western microbiomes are very different from Western microbiomes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555951"/>
            <a:ext cx="3019425" cy="27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66" y="4400550"/>
            <a:ext cx="7457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“healthy Amerindians from the Amazonas of Venezuela, residents of rural Malawian communities, </a:t>
            </a:r>
          </a:p>
          <a:p>
            <a:r>
              <a:rPr lang="en-US" dirty="0"/>
              <a:t>and inhabitants of USA metropolitan areas”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5" y="594947"/>
            <a:ext cx="3962400" cy="9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1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819150"/>
            <a:ext cx="4981575" cy="339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209550"/>
            <a:ext cx="6495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Neighboring regions in Hunan province have very different characteristics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Kathryn </a:t>
            </a:r>
            <a:r>
              <a:rPr lang="en-US" sz="900" dirty="0" err="1"/>
              <a:t>Winglee</a:t>
            </a:r>
            <a:r>
              <a:rPr lang="en-US" sz="900" dirty="0"/>
              <a:t>, Annie Green Howard, Penny Gordon-Larsen, manuscript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441345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0047" y="206573"/>
            <a:ext cx="5842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the list of differences, we can add differences in the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microbiotia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733425"/>
            <a:ext cx="4343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819150"/>
            <a:ext cx="17335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Kathryn </a:t>
            </a:r>
            <a:r>
              <a:rPr lang="en-US" sz="900" dirty="0" err="1"/>
              <a:t>Winglee</a:t>
            </a:r>
            <a:r>
              <a:rPr lang="en-US" sz="900" dirty="0"/>
              <a:t>, Annie Green Howard, Penny Gordon-Larsen, manuscript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093863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" y="666750"/>
            <a:ext cx="87884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6571" y="133350"/>
            <a:ext cx="859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Differences constrained to lower levels of the evolutionary tree provide evidence of niche selection</a:t>
            </a:r>
          </a:p>
        </p:txBody>
      </p:sp>
    </p:spTree>
    <p:extLst>
      <p:ext uri="{BB962C8B-B14F-4D97-AF65-F5344CB8AC3E}">
        <p14:creationId xmlns:p14="http://schemas.microsoft.com/office/powerpoint/2010/main" val="799510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57150"/>
            <a:ext cx="6697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Bacteria in rural China are less like U.S. bacteria (and are not as well studied)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49538"/>
            <a:ext cx="4343400" cy="45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5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98119" y="-7382"/>
            <a:ext cx="909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Initial results establishing a role for the microbiome in obesity were </a:t>
            </a:r>
            <a:r>
              <a:rPr lang="en-US" sz="1800" dirty="0">
                <a:solidFill>
                  <a:srgbClr val="FF0000"/>
                </a:solidFill>
              </a:rPr>
              <a:t>highly encouraging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96312" y="571500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9173" y="511001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44" y="700504"/>
            <a:ext cx="5836456" cy="3852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4705350"/>
            <a:ext cx="8458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Ley et al - Human gut microbes associated with obesity – Nature, 2006   </a:t>
            </a:r>
          </a:p>
        </p:txBody>
      </p:sp>
    </p:spTree>
    <p:extLst>
      <p:ext uri="{BB962C8B-B14F-4D97-AF65-F5344CB8AC3E}">
        <p14:creationId xmlns:p14="http://schemas.microsoft.com/office/powerpoint/2010/main" val="4192854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57150"/>
            <a:ext cx="6274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Among</a:t>
            </a:r>
            <a:r>
              <a:rPr lang="en-US" dirty="0"/>
              <a:t>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bacteria that are higher in urban China is genus 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Escherichia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850" y="444500"/>
            <a:ext cx="72263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3677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31475" y="135454"/>
            <a:ext cx="6044156" cy="57344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Times New Roman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Times New Roman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Times New Roman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ts val="1350"/>
              </a:spcBef>
              <a:spcAft>
                <a:spcPts val="0"/>
              </a:spcAft>
            </a:pPr>
            <a:r>
              <a:rPr lang="en-US" sz="1575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metabolome is strongly correlated with urbanization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6436772" y="4605578"/>
            <a:ext cx="764010" cy="33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788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Winglee et al. Submitted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75" y="571743"/>
            <a:ext cx="4910686" cy="41333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40944" y="876132"/>
            <a:ext cx="1269074" cy="1495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1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of the 16 significantly different metabolites were involved in lipid, carbohydrate and energy metabolism – all key urban-rural diet differences</a:t>
            </a:r>
            <a:endParaRPr lang="en-US" sz="101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985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6326" y="78385"/>
            <a:ext cx="732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Whole-genome sequencing suggests there are areas of the tree of life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that are associated with urbanization that we will not capture with 16S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rRNA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sequencing</a:t>
            </a:r>
          </a:p>
        </p:txBody>
      </p:sp>
      <p:pic>
        <p:nvPicPr>
          <p:cNvPr id="20" name="Picture 19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920037"/>
            <a:ext cx="3783330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35" y="920037"/>
            <a:ext cx="3783330" cy="37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990492" y="910554"/>
            <a:ext cx="162950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92854" y="819150"/>
            <a:ext cx="765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Virus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65385" y="4259502"/>
            <a:ext cx="2473569" cy="29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12420" y="414227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rural                   urban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27077" y="4259502"/>
            <a:ext cx="2332892" cy="29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67903" y="4153997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rural                   urban</a:t>
            </a:r>
          </a:p>
        </p:txBody>
      </p:sp>
      <p:sp>
        <p:nvSpPr>
          <p:cNvPr id="30" name="Rectangle 29"/>
          <p:cNvSpPr/>
          <p:nvPr/>
        </p:nvSpPr>
        <p:spPr>
          <a:xfrm rot="16200000">
            <a:off x="-329640" y="2635855"/>
            <a:ext cx="1828949" cy="35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616228" y="2348189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relative abundance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2339" y="1633533"/>
            <a:ext cx="257907" cy="2104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3650975" y="2277851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relative abundance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400" y="1026611"/>
            <a:ext cx="1143000" cy="25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847673" y="828632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Archaea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400550"/>
            <a:ext cx="117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= 0.009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36681" y="4412274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= 0.02</a:t>
            </a:r>
          </a:p>
        </p:txBody>
      </p:sp>
    </p:spTree>
    <p:extLst>
      <p:ext uri="{BB962C8B-B14F-4D97-AF65-F5344CB8AC3E}">
        <p14:creationId xmlns:p14="http://schemas.microsoft.com/office/powerpoint/2010/main" val="3722336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14350"/>
            <a:ext cx="5257800" cy="4513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2" y="57150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Genes associated with antibiotic resistance are significantly associated with urbanization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4781550"/>
            <a:ext cx="3048000" cy="24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81400" y="4671596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rural                           urban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0194" y="1428750"/>
            <a:ext cx="553406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2000" y="2031653"/>
            <a:ext cx="1606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Proportion of</a:t>
            </a:r>
          </a:p>
          <a:p>
            <a:r>
              <a:rPr lang="en-US" sz="1400" dirty="0"/>
              <a:t>reads mapped</a:t>
            </a:r>
          </a:p>
          <a:p>
            <a:r>
              <a:rPr lang="en-US" sz="1400" dirty="0"/>
              <a:t>to cards database</a:t>
            </a:r>
          </a:p>
        </p:txBody>
      </p:sp>
    </p:spTree>
    <p:extLst>
      <p:ext uri="{BB962C8B-B14F-4D97-AF65-F5344CB8AC3E}">
        <p14:creationId xmlns:p14="http://schemas.microsoft.com/office/powerpoint/2010/main" val="3730901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2400" y="-190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Computer then 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now…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590550"/>
            <a:ext cx="33623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419600" y="4324350"/>
            <a:ext cx="311335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http://en.wikipedia.org/wiki/Moore's_law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1504950"/>
            <a:ext cx="424346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What will microbiology look like when we</a:t>
            </a:r>
          </a:p>
          <a:p>
            <a:r>
              <a:rPr lang="en-US" sz="1600" dirty="0"/>
              <a:t>can carry around whole-genome microbiome</a:t>
            </a:r>
          </a:p>
          <a:p>
            <a:r>
              <a:rPr lang="en-US" sz="1600" dirty="0"/>
              <a:t>samplers in our hand?</a:t>
            </a:r>
          </a:p>
          <a:p>
            <a:endParaRPr lang="en-US" sz="1600" dirty="0"/>
          </a:p>
          <a:p>
            <a:r>
              <a:rPr lang="en-US" sz="1600" dirty="0"/>
              <a:t>Will there be an </a:t>
            </a:r>
            <a:r>
              <a:rPr lang="en-US" sz="1600" dirty="0" err="1"/>
              <a:t>iPhone</a:t>
            </a:r>
            <a:r>
              <a:rPr lang="en-US" sz="1600" dirty="0"/>
              <a:t> sequencing app?</a:t>
            </a:r>
          </a:p>
          <a:p>
            <a:endParaRPr lang="en-US" sz="1600" dirty="0"/>
          </a:p>
          <a:p>
            <a:r>
              <a:rPr lang="en-US" sz="1600" dirty="0"/>
              <a:t>If you can sequence them in real time,</a:t>
            </a:r>
          </a:p>
          <a:p>
            <a:r>
              <a:rPr lang="en-US" sz="1600" dirty="0"/>
              <a:t>microbes are no longer invisible…</a:t>
            </a:r>
          </a:p>
          <a:p>
            <a:endParaRPr lang="en-US" sz="1600" dirty="0"/>
          </a:p>
          <a:p>
            <a:r>
              <a:rPr lang="en-US" sz="1600" dirty="0"/>
              <a:t>We are only beginning to define </a:t>
            </a:r>
            <a:r>
              <a:rPr lang="en-US" sz="1600" dirty="0" err="1"/>
              <a:t>dysbiosis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4194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114300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22910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0" y="375941"/>
            <a:ext cx="1513556" cy="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543300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4" y="369991"/>
            <a:ext cx="1244251" cy="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342900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0" y="3829051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360045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251460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2217309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2" y="214355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2598959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2484660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3" y="2224350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3" y="248465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2" y="2242285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248465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2242285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137160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0" y="1085850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131445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083617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0" y="135603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098634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0" y="285750"/>
            <a:ext cx="1212191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816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18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807719" y="57150"/>
            <a:ext cx="826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Obesity appeared to be a phenotype </a:t>
            </a:r>
            <a:r>
              <a:rPr lang="en-US" sz="1600" dirty="0">
                <a:solidFill>
                  <a:srgbClr val="FF0000"/>
                </a:solidFill>
              </a:rPr>
              <a:t>transferable</a:t>
            </a:r>
            <a:r>
              <a:rPr lang="en-US" sz="1600" dirty="0"/>
              <a:t> through the microbiota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415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4429" y="477247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717762"/>
            <a:ext cx="8763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Turnbaugh et al - An obesity-associated gut microbiome with increased capacity for energy harvest – Nature, 2006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65249"/>
            <a:ext cx="2200848" cy="38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0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3950"/>
            <a:ext cx="7372350" cy="3083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914400" y="57150"/>
            <a:ext cx="826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transfer of obesity to mice via the microbiota appears </a:t>
            </a:r>
            <a:r>
              <a:rPr lang="en-US" sz="1800" dirty="0">
                <a:solidFill>
                  <a:srgbClr val="FF0000"/>
                </a:solidFill>
              </a:rPr>
              <a:t>replicable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15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5373" y="2888218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717762"/>
            <a:ext cx="8763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Ridaura</a:t>
            </a:r>
            <a:r>
              <a:rPr lang="en-US" dirty="0"/>
              <a:t> et al - </a:t>
            </a:r>
            <a:r>
              <a:rPr lang="en-US" b="1" dirty="0"/>
              <a:t>Gut Microbiota from Twins Discordant for Obesity Modulate Metabolism in Mice</a:t>
            </a:r>
            <a:r>
              <a:rPr lang="en-US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199201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76200" y="57150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Associations in humans with the microbiota have proven much more </a:t>
            </a:r>
            <a:r>
              <a:rPr lang="en-US" sz="1800" dirty="0">
                <a:solidFill>
                  <a:srgbClr val="FF0000"/>
                </a:solidFill>
              </a:rPr>
              <a:t>difficult to replicate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593586"/>
            <a:ext cx="6924675" cy="37909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415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5373" y="36385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476750"/>
            <a:ext cx="8763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Sze and </a:t>
            </a:r>
            <a:r>
              <a:rPr lang="en-US" dirty="0" err="1"/>
              <a:t>Schloss</a:t>
            </a:r>
            <a:r>
              <a:rPr lang="en-US" dirty="0"/>
              <a:t> - </a:t>
            </a:r>
            <a:r>
              <a:rPr lang="en-US" b="1" dirty="0"/>
              <a:t>Looking for a Signal in the Noise: Revisiting Obesity and the Microbiome</a:t>
            </a:r>
            <a:r>
              <a:rPr lang="en-US" dirty="0"/>
              <a:t>– </a:t>
            </a:r>
            <a:r>
              <a:rPr lang="en-US" dirty="0" err="1"/>
              <a:t>mbio</a:t>
            </a:r>
            <a:r>
              <a:rPr lang="en-US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6817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295400" y="57150"/>
            <a:ext cx="8260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Replicability </a:t>
            </a:r>
            <a:r>
              <a:rPr lang="en-US" sz="2000" dirty="0">
                <a:solidFill>
                  <a:srgbClr val="FF0000"/>
                </a:solidFill>
              </a:rPr>
              <a:t>across studies </a:t>
            </a:r>
            <a:r>
              <a:rPr lang="en-US" sz="2000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19150"/>
            <a:ext cx="7981950" cy="30289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41568" y="537746"/>
            <a:ext cx="0" cy="37719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45373" y="3638550"/>
            <a:ext cx="69762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476750"/>
            <a:ext cx="8763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Sze and </a:t>
            </a:r>
            <a:r>
              <a:rPr lang="en-US" dirty="0" err="1"/>
              <a:t>Schloss</a:t>
            </a:r>
            <a:r>
              <a:rPr lang="en-US" dirty="0"/>
              <a:t> - </a:t>
            </a:r>
            <a:r>
              <a:rPr lang="en-US" b="1" dirty="0"/>
              <a:t>Looking for a Signal in the Noise: Revisiting Obesity and the Microbiome</a:t>
            </a:r>
            <a:r>
              <a:rPr lang="en-US" dirty="0"/>
              <a:t>– </a:t>
            </a:r>
            <a:r>
              <a:rPr lang="en-US" dirty="0" err="1"/>
              <a:t>mbio</a:t>
            </a:r>
            <a:r>
              <a:rPr lang="en-US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37773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1800</Words>
  <Application>Microsoft Office PowerPoint</Application>
  <PresentationFormat>On-screen Show (16:9)</PresentationFormat>
  <Paragraphs>307</Paragraphs>
  <Slides>56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Ｐゴシック</vt:lpstr>
      <vt:lpstr>Arial</vt:lpstr>
      <vt:lpstr>Arial</vt:lpstr>
      <vt:lpstr>Calibri</vt:lpstr>
      <vt:lpstr>Times New Roman</vt:lpstr>
      <vt:lpstr>Office Theme</vt:lpstr>
      <vt:lpstr>Bitmap Image</vt:lpstr>
      <vt:lpstr>PowerPoint Presentation</vt:lpstr>
      <vt:lpstr>Microbes run the world!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happens to the microbiome when you change diet?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Il10-\- Mouse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then and now…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TITLE, Arial, 54 pt, BOLD</dc:title>
  <dc:creator>Bowen, Bradley</dc:creator>
  <cp:lastModifiedBy>Anthony Fodor</cp:lastModifiedBy>
  <cp:revision>273</cp:revision>
  <dcterms:created xsi:type="dcterms:W3CDTF">2010-07-13T19:13:24Z</dcterms:created>
  <dcterms:modified xsi:type="dcterms:W3CDTF">2016-10-08T05:29:25Z</dcterms:modified>
</cp:coreProperties>
</file>